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765" r:id="rId5"/>
  </p:sldMasterIdLst>
  <p:notesMasterIdLst>
    <p:notesMasterId r:id="rId30"/>
  </p:notesMasterIdLst>
  <p:handoutMasterIdLst>
    <p:handoutMasterId r:id="rId31"/>
  </p:handoutMasterIdLst>
  <p:sldIdLst>
    <p:sldId id="360" r:id="rId6"/>
    <p:sldId id="261" r:id="rId7"/>
    <p:sldId id="284" r:id="rId8"/>
    <p:sldId id="362" r:id="rId9"/>
    <p:sldId id="363" r:id="rId10"/>
    <p:sldId id="381" r:id="rId11"/>
    <p:sldId id="364" r:id="rId12"/>
    <p:sldId id="365" r:id="rId13"/>
    <p:sldId id="366" r:id="rId14"/>
    <p:sldId id="367" r:id="rId15"/>
    <p:sldId id="368" r:id="rId16"/>
    <p:sldId id="369" r:id="rId17"/>
    <p:sldId id="370" r:id="rId18"/>
    <p:sldId id="371" r:id="rId19"/>
    <p:sldId id="372" r:id="rId20"/>
    <p:sldId id="373" r:id="rId21"/>
    <p:sldId id="374" r:id="rId22"/>
    <p:sldId id="378" r:id="rId23"/>
    <p:sldId id="375" r:id="rId24"/>
    <p:sldId id="377" r:id="rId25"/>
    <p:sldId id="376" r:id="rId26"/>
    <p:sldId id="379" r:id="rId27"/>
    <p:sldId id="380" r:id="rId28"/>
    <p:sldId id="361" r:id="rId29"/>
  </p:sldIdLst>
  <p:sldSz cx="12192000" cy="6858000"/>
  <p:notesSz cx="6858000" cy="9144000"/>
  <p:defaultTextStyle>
    <a:defPPr>
      <a:defRPr lang="en-US"/>
    </a:defPPr>
    <a:lvl1pPr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56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28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00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72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D794EA-61F7-4AA0-86AD-849D9C958060}" v="1141" dt="2018-12-10T09:21:03.8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69" autoAdjust="0"/>
    <p:restoredTop sz="67593" autoAdjust="0"/>
  </p:normalViewPr>
  <p:slideViewPr>
    <p:cSldViewPr snapToGrid="0" snapToObjects="1">
      <p:cViewPr varScale="1">
        <p:scale>
          <a:sx n="73" d="100"/>
          <a:sy n="73" d="100"/>
        </p:scale>
        <p:origin x="1476" y="60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15" d="100"/>
          <a:sy n="115" d="100"/>
        </p:scale>
        <p:origin x="4736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acov Weingarten" userId="7d5ee853-bac1-4468-b5bb-b2705b2f3046" providerId="ADAL" clId="{7C3018F9-05C2-4FE2-925F-895E74AD06CF}"/>
    <pc:docChg chg="modSld">
      <pc:chgData name="Yaacov Weingarten" userId="7d5ee853-bac1-4468-b5bb-b2705b2f3046" providerId="ADAL" clId="{7C3018F9-05C2-4FE2-925F-895E74AD06CF}" dt="2018-12-03T13:13:21.297" v="6" actId="15"/>
      <pc:docMkLst>
        <pc:docMk/>
      </pc:docMkLst>
      <pc:sldChg chg="modSp">
        <pc:chgData name="Yaacov Weingarten" userId="7d5ee853-bac1-4468-b5bb-b2705b2f3046" providerId="ADAL" clId="{7C3018F9-05C2-4FE2-925F-895E74AD06CF}" dt="2018-12-03T13:13:21.297" v="6" actId="15"/>
        <pc:sldMkLst>
          <pc:docMk/>
          <pc:sldMk cId="1587100315" sldId="380"/>
        </pc:sldMkLst>
        <pc:spChg chg="mod">
          <ac:chgData name="Yaacov Weingarten" userId="7d5ee853-bac1-4468-b5bb-b2705b2f3046" providerId="ADAL" clId="{7C3018F9-05C2-4FE2-925F-895E74AD06CF}" dt="2018-12-03T13:13:21.297" v="6" actId="15"/>
          <ac:spMkLst>
            <pc:docMk/>
            <pc:sldMk cId="1587100315" sldId="380"/>
            <ac:spMk id="3" creationId="{00000000-0000-0000-0000-000000000000}"/>
          </ac:spMkLst>
        </pc:spChg>
      </pc:sldChg>
    </pc:docChg>
  </pc:docChgLst>
  <pc:docChgLst>
    <pc:chgData name="Yaacov Weingarten" userId="7d5ee853-bac1-4468-b5bb-b2705b2f3046" providerId="ADAL" clId="{F6D794EA-61F7-4AA0-86AD-849D9C958060}"/>
    <pc:docChg chg="custSel addSld modSld">
      <pc:chgData name="Yaacov Weingarten" userId="7d5ee853-bac1-4468-b5bb-b2705b2f3046" providerId="ADAL" clId="{F6D794EA-61F7-4AA0-86AD-849D9C958060}" dt="2018-12-10T09:21:03.897" v="1133" actId="113"/>
      <pc:docMkLst>
        <pc:docMk/>
      </pc:docMkLst>
      <pc:sldChg chg="modSp">
        <pc:chgData name="Yaacov Weingarten" userId="7d5ee853-bac1-4468-b5bb-b2705b2f3046" providerId="ADAL" clId="{F6D794EA-61F7-4AA0-86AD-849D9C958060}" dt="2018-12-10T09:17:53.247" v="1108" actId="20577"/>
        <pc:sldMkLst>
          <pc:docMk/>
          <pc:sldMk cId="867854813" sldId="362"/>
        </pc:sldMkLst>
        <pc:spChg chg="mod">
          <ac:chgData name="Yaacov Weingarten" userId="7d5ee853-bac1-4468-b5bb-b2705b2f3046" providerId="ADAL" clId="{F6D794EA-61F7-4AA0-86AD-849D9C958060}" dt="2018-12-10T09:17:53.247" v="1108" actId="20577"/>
          <ac:spMkLst>
            <pc:docMk/>
            <pc:sldMk cId="867854813" sldId="362"/>
            <ac:spMk id="3" creationId="{00000000-0000-0000-0000-000000000000}"/>
          </ac:spMkLst>
        </pc:spChg>
      </pc:sldChg>
      <pc:sldChg chg="modSp">
        <pc:chgData name="Yaacov Weingarten" userId="7d5ee853-bac1-4468-b5bb-b2705b2f3046" providerId="ADAL" clId="{F6D794EA-61F7-4AA0-86AD-849D9C958060}" dt="2018-12-10T09:18:36.961" v="1115" actId="20577"/>
        <pc:sldMkLst>
          <pc:docMk/>
          <pc:sldMk cId="294676967" sldId="363"/>
        </pc:sldMkLst>
        <pc:spChg chg="mod">
          <ac:chgData name="Yaacov Weingarten" userId="7d5ee853-bac1-4468-b5bb-b2705b2f3046" providerId="ADAL" clId="{F6D794EA-61F7-4AA0-86AD-849D9C958060}" dt="2018-12-10T09:18:36.961" v="1115" actId="20577"/>
          <ac:spMkLst>
            <pc:docMk/>
            <pc:sldMk cId="294676967" sldId="363"/>
            <ac:spMk id="3" creationId="{00000000-0000-0000-0000-000000000000}"/>
          </ac:spMkLst>
        </pc:spChg>
      </pc:sldChg>
      <pc:sldChg chg="modSp">
        <pc:chgData name="Yaacov Weingarten" userId="7d5ee853-bac1-4468-b5bb-b2705b2f3046" providerId="ADAL" clId="{F6D794EA-61F7-4AA0-86AD-849D9C958060}" dt="2018-12-10T09:19:04.449" v="1123" actId="20577"/>
        <pc:sldMkLst>
          <pc:docMk/>
          <pc:sldMk cId="1622903170" sldId="365"/>
        </pc:sldMkLst>
        <pc:spChg chg="mod">
          <ac:chgData name="Yaacov Weingarten" userId="7d5ee853-bac1-4468-b5bb-b2705b2f3046" providerId="ADAL" clId="{F6D794EA-61F7-4AA0-86AD-849D9C958060}" dt="2018-12-10T09:19:04.449" v="1123" actId="20577"/>
          <ac:spMkLst>
            <pc:docMk/>
            <pc:sldMk cId="1622903170" sldId="365"/>
            <ac:spMk id="3" creationId="{00000000-0000-0000-0000-000000000000}"/>
          </ac:spMkLst>
        </pc:spChg>
      </pc:sldChg>
      <pc:sldChg chg="modSp">
        <pc:chgData name="Yaacov Weingarten" userId="7d5ee853-bac1-4468-b5bb-b2705b2f3046" providerId="ADAL" clId="{F6D794EA-61F7-4AA0-86AD-849D9C958060}" dt="2018-12-10T09:20:16.955" v="1132" actId="15"/>
        <pc:sldMkLst>
          <pc:docMk/>
          <pc:sldMk cId="1115711191" sldId="366"/>
        </pc:sldMkLst>
        <pc:spChg chg="mod">
          <ac:chgData name="Yaacov Weingarten" userId="7d5ee853-bac1-4468-b5bb-b2705b2f3046" providerId="ADAL" clId="{F6D794EA-61F7-4AA0-86AD-849D9C958060}" dt="2018-12-10T09:20:16.955" v="1132" actId="15"/>
          <ac:spMkLst>
            <pc:docMk/>
            <pc:sldMk cId="1115711191" sldId="366"/>
            <ac:spMk id="3" creationId="{00000000-0000-0000-0000-000000000000}"/>
          </ac:spMkLst>
        </pc:spChg>
      </pc:sldChg>
      <pc:sldChg chg="addSp delSp modSp">
        <pc:chgData name="Yaacov Weingarten" userId="7d5ee853-bac1-4468-b5bb-b2705b2f3046" providerId="ADAL" clId="{F6D794EA-61F7-4AA0-86AD-849D9C958060}" dt="2018-12-05T11:51:34.065" v="946" actId="6549"/>
        <pc:sldMkLst>
          <pc:docMk/>
          <pc:sldMk cId="1446983927" sldId="368"/>
        </pc:sldMkLst>
        <pc:spChg chg="add mod">
          <ac:chgData name="Yaacov Weingarten" userId="7d5ee853-bac1-4468-b5bb-b2705b2f3046" providerId="ADAL" clId="{F6D794EA-61F7-4AA0-86AD-849D9C958060}" dt="2018-12-05T11:51:34.065" v="946" actId="6549"/>
          <ac:spMkLst>
            <pc:docMk/>
            <pc:sldMk cId="1446983927" sldId="368"/>
            <ac:spMk id="7" creationId="{274290B6-5340-41A9-90AA-5991BC303C49}"/>
          </ac:spMkLst>
        </pc:spChg>
        <pc:picChg chg="del mod">
          <ac:chgData name="Yaacov Weingarten" userId="7d5ee853-bac1-4468-b5bb-b2705b2f3046" providerId="ADAL" clId="{F6D794EA-61F7-4AA0-86AD-849D9C958060}" dt="2018-12-05T11:51:21.985" v="945" actId="478"/>
          <ac:picMkLst>
            <pc:docMk/>
            <pc:sldMk cId="1446983927" sldId="368"/>
            <ac:picMk id="9" creationId="{00000000-0000-0000-0000-000000000000}"/>
          </ac:picMkLst>
        </pc:picChg>
      </pc:sldChg>
      <pc:sldChg chg="modSp">
        <pc:chgData name="Yaacov Weingarten" userId="7d5ee853-bac1-4468-b5bb-b2705b2f3046" providerId="ADAL" clId="{F6D794EA-61F7-4AA0-86AD-849D9C958060}" dt="2018-12-05T12:23:30.261" v="949" actId="122"/>
        <pc:sldMkLst>
          <pc:docMk/>
          <pc:sldMk cId="829941769" sldId="369"/>
        </pc:sldMkLst>
        <pc:spChg chg="mod">
          <ac:chgData name="Yaacov Weingarten" userId="7d5ee853-bac1-4468-b5bb-b2705b2f3046" providerId="ADAL" clId="{F6D794EA-61F7-4AA0-86AD-849D9C958060}" dt="2018-12-05T12:23:30.261" v="949" actId="122"/>
          <ac:spMkLst>
            <pc:docMk/>
            <pc:sldMk cId="829941769" sldId="369"/>
            <ac:spMk id="3" creationId="{00000000-0000-0000-0000-000000000000}"/>
          </ac:spMkLst>
        </pc:spChg>
      </pc:sldChg>
      <pc:sldChg chg="modSp">
        <pc:chgData name="Yaacov Weingarten" userId="7d5ee853-bac1-4468-b5bb-b2705b2f3046" providerId="ADAL" clId="{F6D794EA-61F7-4AA0-86AD-849D9C958060}" dt="2018-12-05T12:25:00.467" v="980" actId="20577"/>
        <pc:sldMkLst>
          <pc:docMk/>
          <pc:sldMk cId="1853090717" sldId="370"/>
        </pc:sldMkLst>
        <pc:spChg chg="mod">
          <ac:chgData name="Yaacov Weingarten" userId="7d5ee853-bac1-4468-b5bb-b2705b2f3046" providerId="ADAL" clId="{F6D794EA-61F7-4AA0-86AD-849D9C958060}" dt="2018-12-05T12:25:00.467" v="980" actId="20577"/>
          <ac:spMkLst>
            <pc:docMk/>
            <pc:sldMk cId="1853090717" sldId="370"/>
            <ac:spMk id="3" creationId="{00000000-0000-0000-0000-000000000000}"/>
          </ac:spMkLst>
        </pc:spChg>
      </pc:sldChg>
      <pc:sldChg chg="modSp">
        <pc:chgData name="Yaacov Weingarten" userId="7d5ee853-bac1-4468-b5bb-b2705b2f3046" providerId="ADAL" clId="{F6D794EA-61F7-4AA0-86AD-849D9C958060}" dt="2018-12-05T12:26:54.664" v="1097" actId="20577"/>
        <pc:sldMkLst>
          <pc:docMk/>
          <pc:sldMk cId="1910244152" sldId="371"/>
        </pc:sldMkLst>
        <pc:spChg chg="mod">
          <ac:chgData name="Yaacov Weingarten" userId="7d5ee853-bac1-4468-b5bb-b2705b2f3046" providerId="ADAL" clId="{F6D794EA-61F7-4AA0-86AD-849D9C958060}" dt="2018-12-05T12:26:54.664" v="1097" actId="20577"/>
          <ac:spMkLst>
            <pc:docMk/>
            <pc:sldMk cId="1910244152" sldId="371"/>
            <ac:spMk id="3" creationId="{00000000-0000-0000-0000-000000000000}"/>
          </ac:spMkLst>
        </pc:spChg>
        <pc:picChg chg="ord">
          <ac:chgData name="Yaacov Weingarten" userId="7d5ee853-bac1-4468-b5bb-b2705b2f3046" providerId="ADAL" clId="{F6D794EA-61F7-4AA0-86AD-849D9C958060}" dt="2018-12-05T12:25:47.284" v="989" actId="167"/>
          <ac:picMkLst>
            <pc:docMk/>
            <pc:sldMk cId="1910244152" sldId="371"/>
            <ac:picMk id="1028" creationId="{00000000-0000-0000-0000-000000000000}"/>
          </ac:picMkLst>
        </pc:picChg>
      </pc:sldChg>
      <pc:sldChg chg="modSp">
        <pc:chgData name="Yaacov Weingarten" userId="7d5ee853-bac1-4468-b5bb-b2705b2f3046" providerId="ADAL" clId="{F6D794EA-61F7-4AA0-86AD-849D9C958060}" dt="2018-12-10T09:21:03.897" v="1133" actId="113"/>
        <pc:sldMkLst>
          <pc:docMk/>
          <pc:sldMk cId="2103122226" sldId="375"/>
        </pc:sldMkLst>
        <pc:spChg chg="mod">
          <ac:chgData name="Yaacov Weingarten" userId="7d5ee853-bac1-4468-b5bb-b2705b2f3046" providerId="ADAL" clId="{F6D794EA-61F7-4AA0-86AD-849D9C958060}" dt="2018-12-10T09:21:03.897" v="1133" actId="113"/>
          <ac:spMkLst>
            <pc:docMk/>
            <pc:sldMk cId="2103122226" sldId="375"/>
            <ac:spMk id="3" creationId="{00000000-0000-0000-0000-000000000000}"/>
          </ac:spMkLst>
        </pc:spChg>
      </pc:sldChg>
      <pc:sldChg chg="modSp">
        <pc:chgData name="Yaacov Weingarten" userId="7d5ee853-bac1-4468-b5bb-b2705b2f3046" providerId="ADAL" clId="{F6D794EA-61F7-4AA0-86AD-849D9C958060}" dt="2018-12-05T11:21:32.836" v="0" actId="20577"/>
        <pc:sldMkLst>
          <pc:docMk/>
          <pc:sldMk cId="1095966435" sldId="379"/>
        </pc:sldMkLst>
        <pc:spChg chg="mod">
          <ac:chgData name="Yaacov Weingarten" userId="7d5ee853-bac1-4468-b5bb-b2705b2f3046" providerId="ADAL" clId="{F6D794EA-61F7-4AA0-86AD-849D9C958060}" dt="2018-12-05T11:21:32.836" v="0" actId="20577"/>
          <ac:spMkLst>
            <pc:docMk/>
            <pc:sldMk cId="1095966435" sldId="379"/>
            <ac:spMk id="3" creationId="{00000000-0000-0000-0000-000000000000}"/>
          </ac:spMkLst>
        </pc:spChg>
      </pc:sldChg>
      <pc:sldChg chg="addSp delSp modSp add">
        <pc:chgData name="Yaacov Weingarten" userId="7d5ee853-bac1-4468-b5bb-b2705b2f3046" providerId="ADAL" clId="{F6D794EA-61F7-4AA0-86AD-849D9C958060}" dt="2018-12-05T11:44:16.253" v="812" actId="20577"/>
        <pc:sldMkLst>
          <pc:docMk/>
          <pc:sldMk cId="1942332602" sldId="381"/>
        </pc:sldMkLst>
        <pc:spChg chg="mod">
          <ac:chgData name="Yaacov Weingarten" userId="7d5ee853-bac1-4468-b5bb-b2705b2f3046" providerId="ADAL" clId="{F6D794EA-61F7-4AA0-86AD-849D9C958060}" dt="2018-12-05T11:30:41.026" v="166" actId="20577"/>
          <ac:spMkLst>
            <pc:docMk/>
            <pc:sldMk cId="1942332602" sldId="381"/>
            <ac:spMk id="2" creationId="{482D551A-AC4B-4FC5-9927-B5D975395BEE}"/>
          </ac:spMkLst>
        </pc:spChg>
        <pc:spChg chg="mod">
          <ac:chgData name="Yaacov Weingarten" userId="7d5ee853-bac1-4468-b5bb-b2705b2f3046" providerId="ADAL" clId="{F6D794EA-61F7-4AA0-86AD-849D9C958060}" dt="2018-12-05T11:44:16.253" v="812" actId="20577"/>
          <ac:spMkLst>
            <pc:docMk/>
            <pc:sldMk cId="1942332602" sldId="381"/>
            <ac:spMk id="3" creationId="{6E85AB19-9501-407B-93CA-4DCC8F51A8FF}"/>
          </ac:spMkLst>
        </pc:spChg>
        <pc:spChg chg="add del">
          <ac:chgData name="Yaacov Weingarten" userId="7d5ee853-bac1-4468-b5bb-b2705b2f3046" providerId="ADAL" clId="{F6D794EA-61F7-4AA0-86AD-849D9C958060}" dt="2018-12-05T11:41:34.821" v="628"/>
          <ac:spMkLst>
            <pc:docMk/>
            <pc:sldMk cId="1942332602" sldId="381"/>
            <ac:spMk id="8" creationId="{7F8AF363-73D8-4F59-A55A-9BF7ACE8FA2E}"/>
          </ac:spMkLst>
        </pc:spChg>
        <pc:spChg chg="add del">
          <ac:chgData name="Yaacov Weingarten" userId="7d5ee853-bac1-4468-b5bb-b2705b2f3046" providerId="ADAL" clId="{F6D794EA-61F7-4AA0-86AD-849D9C958060}" dt="2018-12-05T11:41:43.016" v="630"/>
          <ac:spMkLst>
            <pc:docMk/>
            <pc:sldMk cId="1942332602" sldId="381"/>
            <ac:spMk id="9" creationId="{9D4B0D16-74FE-4947-9049-95FCCE665BB7}"/>
          </ac:spMkLst>
        </pc:spChg>
        <pc:picChg chg="add del">
          <ac:chgData name="Yaacov Weingarten" userId="7d5ee853-bac1-4468-b5bb-b2705b2f3046" providerId="ADAL" clId="{F6D794EA-61F7-4AA0-86AD-849D9C958060}" dt="2018-12-05T11:41:11.698" v="626"/>
          <ac:picMkLst>
            <pc:docMk/>
            <pc:sldMk cId="1942332602" sldId="381"/>
            <ac:picMk id="7" creationId="{E40E2EC2-887C-4466-AA97-FA290DFBA12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E4AA8CD6-4CAE-4484-9FFB-E9809F1DD56B}" type="datetimeFigureOut">
              <a:rPr lang="en-US"/>
              <a:pPr>
                <a:defRPr/>
              </a:pPr>
              <a:t>12/10/2018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67654CDF-D074-498D-BABC-CB8315E2E2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07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34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34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AFEF1B0-6460-430A-B502-47C48359065B}" type="datetimeFigureOut">
              <a:rPr lang="en-US"/>
              <a:pPr>
                <a:defRPr/>
              </a:pPr>
              <a:t>12/10/2018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34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34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187DADD-443E-40DA-801A-0BD9450D08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5308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54438" y="1143000"/>
            <a:ext cx="2417762" cy="1360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FD34C3-BAC1-9947-94C4-935119E0387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615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Picker Wheel</a:t>
            </a:r>
            <a:r>
              <a:rPr lang="en-US" baseline="0" dirty="0"/>
              <a:t> is a common hurdle in many applications.</a:t>
            </a:r>
          </a:p>
          <a:p>
            <a:r>
              <a:rPr lang="en-US" baseline="0" dirty="0"/>
              <a:t>We’ll look at 2 samples here </a:t>
            </a:r>
            <a:r>
              <a:rPr lang="mr-IN" baseline="0" dirty="0"/>
              <a:t>–</a:t>
            </a:r>
            <a:r>
              <a:rPr lang="en-US" baseline="0" dirty="0"/>
              <a:t> one when the wheel is defined as a String and one when it is a value.</a:t>
            </a:r>
          </a:p>
          <a:p>
            <a:endParaRPr lang="en-US" baseline="0" dirty="0"/>
          </a:p>
          <a:p>
            <a:r>
              <a:rPr lang="en-US" baseline="0" dirty="0"/>
              <a:t>Unfortunately there is no way to know from the application what type of wheel it is as this is a backend property. Therefore it is best to try the title option first. </a:t>
            </a:r>
          </a:p>
          <a:p>
            <a:endParaRPr lang="en-US" baseline="0" dirty="0"/>
          </a:p>
          <a:p>
            <a:r>
              <a:rPr lang="en-US" baseline="0" dirty="0"/>
              <a:t>Since Title rows are much easier to automate, you should inform your Dev team of this for them to take this into account.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7DADD-443E-40DA-801A-0BD9450D08C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023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7DADD-443E-40DA-801A-0BD9450D08C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3808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7DADD-443E-40DA-801A-0BD9450D08C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354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7DADD-443E-40DA-801A-0BD9450D08C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8332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7D019-5C54-4F0F-87CB-8F198518197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6327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7DADD-443E-40DA-801A-0BD9450D08C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785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54438" y="1143000"/>
            <a:ext cx="2417762" cy="1360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FD34C3-BAC1-9947-94C4-935119E0387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505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7DADD-443E-40DA-801A-0BD9450D08C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570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5341C-6DD8-DA46-8724-4D45E3C7A1A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104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Apple</a:t>
            </a:r>
            <a:r>
              <a:rPr lang="en-US" baseline="0" dirty="0"/>
              <a:t> has introduced a new standard for working with iOS devices. While XPath still works, it is slower and not guaranteed to work in future iOS versions.</a:t>
            </a:r>
          </a:p>
          <a:p>
            <a:r>
              <a:rPr lang="en-US" baseline="0" dirty="0"/>
              <a:t>The new methods for identifying objects are faster and aligned to Apple’s best practices.</a:t>
            </a:r>
          </a:p>
          <a:p>
            <a:r>
              <a:rPr lang="en-US" baseline="0" dirty="0"/>
              <a:t>There are several options, which we will walk through.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7DADD-443E-40DA-801A-0BD9450D08C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51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the object Spy</a:t>
            </a:r>
            <a:r>
              <a:rPr lang="en-US" baseline="0" dirty="0"/>
              <a:t> &amp; demonstrate on it.</a:t>
            </a:r>
          </a:p>
          <a:p>
            <a:endParaRPr lang="en-US" baseline="0" dirty="0"/>
          </a:p>
          <a:p>
            <a:r>
              <a:rPr lang="en-US" baseline="0" dirty="0"/>
              <a:t>Show that the information </a:t>
            </a:r>
            <a:r>
              <a:rPr lang="mr-IN" baseline="0" dirty="0"/>
              <a:t>–</a:t>
            </a:r>
            <a:r>
              <a:rPr lang="en-US" baseline="0" dirty="0"/>
              <a:t> </a:t>
            </a:r>
            <a:r>
              <a:rPr lang="en-US" baseline="0" dirty="0" err="1"/>
              <a:t>className</a:t>
            </a:r>
            <a:r>
              <a:rPr lang="en-US" baseline="0" dirty="0"/>
              <a:t>, name, </a:t>
            </a:r>
            <a:r>
              <a:rPr lang="en-US" baseline="0" dirty="0" err="1"/>
              <a:t>accessibilityID</a:t>
            </a:r>
            <a:r>
              <a:rPr lang="en-US" baseline="0" dirty="0"/>
              <a:t> are visible in the Object spy.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7DADD-443E-40DA-801A-0BD9450D08C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100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7DADD-443E-40DA-801A-0BD9450D08C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22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7DADD-443E-40DA-801A-0BD9450D08C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935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7DADD-443E-40DA-801A-0BD9450D08C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023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7DADD-443E-40DA-801A-0BD9450D08C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410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938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438"/>
            <a:ext cx="12192000" cy="547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31763"/>
            <a:ext cx="50768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3648" y="2896797"/>
            <a:ext cx="6999174" cy="739811"/>
          </a:xfrm>
          <a:noFill/>
          <a:ln>
            <a:noFill/>
          </a:ln>
        </p:spPr>
        <p:txBody>
          <a:bodyPr anchor="b"/>
          <a:lstStyle>
            <a:lvl1pPr algn="l"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43648" y="3636608"/>
            <a:ext cx="4386407" cy="532435"/>
          </a:xfrm>
          <a:noFill/>
          <a:ln>
            <a:noFill/>
          </a:ln>
        </p:spPr>
        <p:txBody>
          <a:bodyPr/>
          <a:lstStyle>
            <a:lvl1pPr marL="0" indent="0" algn="l">
              <a:buNone/>
              <a:defRPr sz="2400" i="1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2015, Perfecto Mobile Ltd.  All Rights Reserved.  </a:t>
            </a:r>
          </a:p>
        </p:txBody>
      </p:sp>
    </p:spTree>
    <p:extLst>
      <p:ext uri="{BB962C8B-B14F-4D97-AF65-F5344CB8AC3E}">
        <p14:creationId xmlns:p14="http://schemas.microsoft.com/office/powerpoint/2010/main" val="3864751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CCD6-E0C4-4A30-9720-D14D2128FF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891A-329E-471F-8900-A7BA9E338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CCD6-E0C4-4A30-9720-D14D2128FF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891A-329E-471F-8900-A7BA9E338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CCD6-E0C4-4A30-9720-D14D2128FF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891A-329E-471F-8900-A7BA9E338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CCD6-E0C4-4A30-9720-D14D2128FF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891A-329E-471F-8900-A7BA9E338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CCD6-E0C4-4A30-9720-D14D2128FF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891A-329E-471F-8900-A7BA9E338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CCD6-E0C4-4A30-9720-D14D2128FF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891A-329E-471F-8900-A7BA9E338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CCD6-E0C4-4A30-9720-D14D2128FF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891A-329E-471F-8900-A7BA9E338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CCD6-E0C4-4A30-9720-D14D2128FF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891A-329E-471F-8900-A7BA9E338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CCD6-E0C4-4A30-9720-D14D2128FF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891A-329E-471F-8900-A7BA9E338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CCD6-E0C4-4A30-9720-D14D2128FF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891A-329E-471F-8900-A7BA9E338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A290A-88CA-473A-9545-42C010ACC0FF}" type="datetime1">
              <a:rPr lang="en-US"/>
              <a:pPr>
                <a:defRPr/>
              </a:pPr>
              <a:t>12/10/2018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8B37D-89E5-4F0F-B9F7-674BDC2B1E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643688"/>
            <a:ext cx="4114800" cy="284162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2015, Perfecto Mobile Ltd.  All Rights Reserved.  </a:t>
            </a:r>
          </a:p>
        </p:txBody>
      </p:sp>
    </p:spTree>
    <p:extLst>
      <p:ext uri="{BB962C8B-B14F-4D97-AF65-F5344CB8AC3E}">
        <p14:creationId xmlns:p14="http://schemas.microsoft.com/office/powerpoint/2010/main" val="34062309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CCD6-E0C4-4A30-9720-D14D2128FF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891A-329E-471F-8900-A7BA9E338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5573713" y="609600"/>
            <a:ext cx="6618287" cy="242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42818-05A0-4A17-807F-C15893000D58}" type="datetime1">
              <a:rPr lang="en-US"/>
              <a:pPr>
                <a:defRPr/>
              </a:pPr>
              <a:t>12/10/2018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1BE7F-4F55-4FF9-9A1A-02FC62B936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643688"/>
            <a:ext cx="4114800" cy="284162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2015, Perfecto Mobile Ltd.  All Rights Reserved.  </a:t>
            </a:r>
          </a:p>
        </p:txBody>
      </p:sp>
    </p:spTree>
    <p:extLst>
      <p:ext uri="{BB962C8B-B14F-4D97-AF65-F5344CB8AC3E}">
        <p14:creationId xmlns:p14="http://schemas.microsoft.com/office/powerpoint/2010/main" val="1101440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447675" y="512763"/>
            <a:ext cx="5116513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pPr defTabSz="914400" eaLnBrk="1" hangingPunct="1">
              <a:defRPr/>
            </a:pPr>
            <a:r>
              <a:rPr lang="en-US" sz="1600" b="0" dirty="0"/>
              <a:t>Click to edit Master sub-title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926" y="164388"/>
            <a:ext cx="5116513" cy="3477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56448-2126-4DBE-A1A9-E53BC4B165C1}" type="datetime1">
              <a:rPr lang="en-US"/>
              <a:pPr>
                <a:defRPr/>
              </a:pPr>
              <a:t>12/10/2018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87A42-7AE7-4187-AD65-D518D2557A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643688"/>
            <a:ext cx="4114800" cy="284162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2015, Perfecto Mobile Ltd.  All Rights Reserved.  </a:t>
            </a:r>
          </a:p>
        </p:txBody>
      </p:sp>
    </p:spTree>
    <p:extLst>
      <p:ext uri="{BB962C8B-B14F-4D97-AF65-F5344CB8AC3E}">
        <p14:creationId xmlns:p14="http://schemas.microsoft.com/office/powerpoint/2010/main" val="2301030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55996-B80D-4F39-B781-3BC1899F7DE7}" type="datetime1">
              <a:rPr lang="en-US"/>
              <a:pPr>
                <a:defRPr/>
              </a:pPr>
              <a:t>12/10/2018</a:t>
            </a:fld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BDCDF-EDA4-4E98-9576-0851490C2A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643688"/>
            <a:ext cx="4114800" cy="284162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2015, Perfecto Mobile Ltd.  All Rights Reserved.  </a:t>
            </a:r>
          </a:p>
        </p:txBody>
      </p:sp>
    </p:spTree>
    <p:extLst>
      <p:ext uri="{BB962C8B-B14F-4D97-AF65-F5344CB8AC3E}">
        <p14:creationId xmlns:p14="http://schemas.microsoft.com/office/powerpoint/2010/main" val="610380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5116513" cy="79375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C490F-9262-4C32-87CC-0BE5EF60C4C2}" type="datetime1">
              <a:rPr lang="en-US"/>
              <a:pPr>
                <a:defRPr/>
              </a:pPr>
              <a:t>12/10/2018</a:t>
            </a:fld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2E3C9-1A22-4FE8-8936-1D2826D67B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643688"/>
            <a:ext cx="4114800" cy="284162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2015, Perfecto Mobile Ltd.  All Rights Reserved.  </a:t>
            </a:r>
          </a:p>
        </p:txBody>
      </p:sp>
    </p:spTree>
    <p:extLst>
      <p:ext uri="{BB962C8B-B14F-4D97-AF65-F5344CB8AC3E}">
        <p14:creationId xmlns:p14="http://schemas.microsoft.com/office/powerpoint/2010/main" val="39646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78ABB-7CD3-4999-BE1E-CC6570E20DAD}" type="datetime1">
              <a:rPr lang="en-US"/>
              <a:pPr>
                <a:defRPr/>
              </a:pPr>
              <a:t>12/10/2018</a:t>
            </a:fld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6D8B7-0303-40F5-84EF-C4ABF43A78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643688"/>
            <a:ext cx="4114800" cy="284162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2015, Perfecto Mobile Ltd.  All Rights Reserved.  </a:t>
            </a:r>
          </a:p>
        </p:txBody>
      </p:sp>
    </p:spTree>
    <p:extLst>
      <p:ext uri="{BB962C8B-B14F-4D97-AF65-F5344CB8AC3E}">
        <p14:creationId xmlns:p14="http://schemas.microsoft.com/office/powerpoint/2010/main" val="2270637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106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2AA50-718F-4960-BB5F-BBDDF4D5471A}" type="datetime1">
              <a:rPr lang="en-US"/>
              <a:pPr>
                <a:defRPr/>
              </a:pPr>
              <a:t>12/10/2018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DC8DB-0380-4877-A493-FE23AB439E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643688"/>
            <a:ext cx="4114800" cy="284162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2015, Perfecto Mobile Ltd.  All Rights Reserved.  </a:t>
            </a:r>
          </a:p>
        </p:txBody>
      </p:sp>
    </p:spTree>
    <p:extLst>
      <p:ext uri="{BB962C8B-B14F-4D97-AF65-F5344CB8AC3E}">
        <p14:creationId xmlns:p14="http://schemas.microsoft.com/office/powerpoint/2010/main" val="2331026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352051"/>
            <a:ext cx="61722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52051"/>
            <a:ext cx="3932237" cy="451693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5116513" cy="79375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39B4F-6C2E-4142-8698-C52AEDED3B17}" type="datetime1">
              <a:rPr lang="en-US"/>
              <a:pPr>
                <a:defRPr/>
              </a:pPr>
              <a:t>12/10/2018</a:t>
            </a:fld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E4333-50C9-4B67-BF27-651EC8F18F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643688"/>
            <a:ext cx="4114800" cy="284162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2015, Perfecto Mobile Ltd.  All Rights Reserved.  </a:t>
            </a:r>
          </a:p>
        </p:txBody>
      </p:sp>
    </p:spTree>
    <p:extLst>
      <p:ext uri="{BB962C8B-B14F-4D97-AF65-F5344CB8AC3E}">
        <p14:creationId xmlns:p14="http://schemas.microsoft.com/office/powerpoint/2010/main" val="491045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8738"/>
            <a:ext cx="51165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182688"/>
            <a:ext cx="10515600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Shape 4"/>
          <p:cNvSpPr/>
          <p:nvPr userDrawn="1"/>
        </p:nvSpPr>
        <p:spPr>
          <a:xfrm>
            <a:off x="0" y="165100"/>
            <a:ext cx="457200" cy="561975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 sz="2300" b="1" cap="all" spc="-91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endParaRPr sz="2300" b="1" cap="all" spc="-91" dirty="0">
              <a:solidFill>
                <a:srgbClr val="FFFFFF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1029" name="Shape 108"/>
          <p:cNvSpPr>
            <a:spLocks noChangeShapeType="1"/>
          </p:cNvSpPr>
          <p:nvPr userDrawn="1"/>
        </p:nvSpPr>
        <p:spPr bwMode="auto">
          <a:xfrm flipV="1">
            <a:off x="5573713" y="700088"/>
            <a:ext cx="6610350" cy="20637"/>
          </a:xfrm>
          <a:prstGeom prst="line">
            <a:avLst/>
          </a:prstGeom>
          <a:noFill/>
          <a:ln w="28575">
            <a:solidFill>
              <a:srgbClr val="92D050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0800" tIns="50800" rIns="50800" bIns="50800" anchor="ctr"/>
          <a:lstStyle/>
          <a:p>
            <a:endParaRPr lang="en-US" dirty="0"/>
          </a:p>
        </p:txBody>
      </p:sp>
      <p:sp>
        <p:nvSpPr>
          <p:cNvPr id="12" name="Shape 4"/>
          <p:cNvSpPr/>
          <p:nvPr userDrawn="1"/>
        </p:nvSpPr>
        <p:spPr>
          <a:xfrm>
            <a:off x="-28575" y="6716713"/>
            <a:ext cx="12220575" cy="157162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 sz="2300" b="1" cap="all" spc="-91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endParaRPr sz="2300" b="1" cap="all" spc="-91" dirty="0">
              <a:solidFill>
                <a:srgbClr val="FFFFFF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640513"/>
            <a:ext cx="4114800" cy="2841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584200" eaLnBrk="1" fontAlgn="auto" latinLnBrk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+mn-lt"/>
                <a:ea typeface="Sosa Regular"/>
                <a:cs typeface="Sosa Regular"/>
                <a:sym typeface="Sosa Regular"/>
              </a:defRPr>
            </a:lvl1pPr>
          </a:lstStyle>
          <a:p>
            <a:pPr>
              <a:defRPr/>
            </a:pPr>
            <a:r>
              <a:rPr lang="en-US" dirty="0"/>
              <a:t>© 2015, Perfecto Mobile Ltd.  All Rights Reserved.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640513"/>
            <a:ext cx="2743200" cy="2841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346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E3DE5C42-D9B7-4DEC-8A3B-35D0592C0773}" type="datetime1">
              <a:rPr lang="en-US"/>
              <a:pPr>
                <a:defRPr/>
              </a:pPr>
              <a:t>12/10/2018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651625"/>
            <a:ext cx="2743200" cy="24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346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B8FE0CA3-EBE7-4BFC-8B90-320525D492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5" name="Picture 1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725" y="52388"/>
            <a:ext cx="1627188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791"/>
            <a:fld id="{5444CCD6-E0C4-4A30-9720-D14D2128FF7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2791"/>
              <a:t>12/10/2018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791"/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791"/>
            <a:fld id="{E51F891A-329E-471F-8900-A7BA9E33842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2791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8232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velopers.perfectomobile.com/display/TT/PickerWheel+Automation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perfectomobile.com/display/TT/Finding+Elements+on+XCUITest+device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velopers.perfectomobile.com/display/TT/PickerWheel+Automation" TargetMode="External"/><Relationship Id="rId5" Type="http://schemas.openxmlformats.org/officeDocument/2006/relationships/hyperlink" Target="https://github.com/facebook/WebDriverAgent/wiki/Predicate-Queries-Construction-Rules" TargetMode="External"/><Relationship Id="rId4" Type="http://schemas.openxmlformats.org/officeDocument/2006/relationships/hyperlink" Target="https://developers.perfectomobile.com/display/TT/XCUITest+Automation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852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024" y="5015754"/>
            <a:ext cx="3831877" cy="169827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38252" y="2184247"/>
            <a:ext cx="10027629" cy="1384995"/>
          </a:xfrm>
          <a:prstGeom prst="rect">
            <a:avLst/>
          </a:prstGeom>
          <a:noFill/>
          <a:effectLst>
            <a:outerShdw blurRad="88900" dist="50800" dir="30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kern="0" dirty="0">
                <a:solidFill>
                  <a:prstClr val="white"/>
                </a:solidFill>
                <a:latin typeface="OfficinaSanITCBol" panose="02000806040000020004" pitchFamily="2" charset="0"/>
              </a:rPr>
              <a:t>iOS Automation</a:t>
            </a:r>
          </a:p>
          <a:p>
            <a:pPr algn="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 dirty="0">
              <a:solidFill>
                <a:prstClr val="white"/>
              </a:solidFill>
              <a:latin typeface="OfficinaSanITCBol" panose="020008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975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770" y="4837753"/>
            <a:ext cx="11358211" cy="1500188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Identifier</a:t>
            </a:r>
            <a:r>
              <a:rPr lang="en-US" dirty="0"/>
              <a:t> property is a unique identity of the object.</a:t>
            </a:r>
          </a:p>
          <a:p>
            <a:r>
              <a:rPr lang="en-US" dirty="0"/>
              <a:t>It is easy to find in the Object Spy &amp; simple to define</a:t>
            </a:r>
          </a:p>
          <a:p>
            <a:r>
              <a:rPr lang="en-US" dirty="0"/>
              <a:t>Usage requires the developer to define an identifier per object.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3A290A-88CA-473A-9545-42C010ACC0FF}" type="datetime1">
              <a:rPr lang="en-US" smtClean="0"/>
              <a:pPr>
                <a:defRPr/>
              </a:pPr>
              <a:t>12/10/2018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F8B37D-89E5-4F0F-B9F7-674BDC2B1E0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2015, Perfecto Mobile Ltd.  All Rights Reserved. 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58136"/>
            <a:ext cx="10058400" cy="44796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65576" y="4489724"/>
            <a:ext cx="1645024" cy="390312"/>
          </a:xfrm>
          <a:prstGeom prst="rect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464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770" y="852488"/>
            <a:ext cx="11225475" cy="5485453"/>
          </a:xfrm>
        </p:spPr>
        <p:txBody>
          <a:bodyPr/>
          <a:lstStyle/>
          <a:p>
            <a:r>
              <a:rPr lang="en-US" dirty="0"/>
              <a:t>The Name property is equal to the identifier and can also be used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3A290A-88CA-473A-9545-42C010ACC0FF}" type="datetime1">
              <a:rPr lang="en-US" smtClean="0"/>
              <a:pPr>
                <a:defRPr/>
              </a:pPr>
              <a:t>12/10/2018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F8B37D-89E5-4F0F-B9F7-674BDC2B1E0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2015, Perfecto Mobile Ltd.  All Rights Reserved. 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4290B6-5340-41A9-90AA-5991BC303C49}"/>
              </a:ext>
            </a:extLst>
          </p:cNvPr>
          <p:cNvSpPr txBox="1"/>
          <p:nvPr/>
        </p:nvSpPr>
        <p:spPr>
          <a:xfrm>
            <a:off x="1025032" y="1667990"/>
            <a:ext cx="9097361" cy="16312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driver.FindElementByName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(“App Store”);</a:t>
            </a:r>
          </a:p>
          <a:p>
            <a:endParaRPr lang="en-US" sz="2000" dirty="0">
              <a:solidFill>
                <a:schemeClr val="accent5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// OR </a:t>
            </a:r>
          </a:p>
          <a:p>
            <a:endParaRPr lang="en-US" sz="2000" dirty="0">
              <a:solidFill>
                <a:schemeClr val="accent5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driver.FindElementByAccessibilityId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(“App Store”);</a:t>
            </a:r>
          </a:p>
        </p:txBody>
      </p:sp>
    </p:spTree>
    <p:extLst>
      <p:ext uri="{BB962C8B-B14F-4D97-AF65-F5344CB8AC3E}">
        <p14:creationId xmlns:p14="http://schemas.microsoft.com/office/powerpoint/2010/main" val="1446983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linkText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Captures the name attribute value automatically </a:t>
            </a:r>
          </a:p>
          <a:p>
            <a:r>
              <a:rPr lang="en-US" dirty="0"/>
              <a:t>Like identifier &amp; name </a:t>
            </a:r>
            <a:r>
              <a:rPr lang="mr-IN" dirty="0"/>
              <a:t>–</a:t>
            </a:r>
            <a:r>
              <a:rPr lang="en-US" dirty="0"/>
              <a:t> easy to recognize &amp; define </a:t>
            </a:r>
          </a:p>
          <a:p>
            <a:r>
              <a:rPr lang="en-US" dirty="0"/>
              <a:t>This method also makes sense in terms of user experience, i.e. you define the link the user will click on. </a:t>
            </a:r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</a:rPr>
              <a:t>driver</a:t>
            </a:r>
            <a:r>
              <a:rPr lang="en-US" sz="2400" dirty="0" err="1"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002060"/>
                </a:solidFill>
                <a:latin typeface="Consolas" panose="020B0609020204030204" pitchFamily="49" charset="0"/>
              </a:rPr>
              <a:t>FindElementByLinkText</a:t>
            </a:r>
            <a:r>
              <a:rPr lang="en-US" sz="2400" dirty="0"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00B050"/>
                </a:solidFill>
                <a:latin typeface="Consolas" panose="020B0609020204030204" pitchFamily="49" charset="0"/>
              </a:rPr>
              <a:t>'My Link</a:t>
            </a:r>
            <a:r>
              <a:rPr lang="en-US" sz="2400" dirty="0">
                <a:latin typeface="Consolas" panose="020B0609020204030204" pitchFamily="49" charset="0"/>
              </a:rPr>
              <a:t>');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3A290A-88CA-473A-9545-42C010ACC0FF}" type="datetime1">
              <a:rPr lang="en-US" smtClean="0"/>
              <a:pPr>
                <a:defRPr/>
              </a:pPr>
              <a:t>12/10/2018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F8B37D-89E5-4F0F-B9F7-674BDC2B1E0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2015, Perfecto Mobile Ltd.  All Rights Reserved.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941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Methods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Predicate Queries </a:t>
            </a:r>
            <a:r>
              <a:rPr lang="en-US" dirty="0"/>
              <a:t>allow constructing a query similar to XPath </a:t>
            </a:r>
          </a:p>
          <a:p>
            <a:r>
              <a:rPr lang="en-US" dirty="0"/>
              <a:t>They are a logical statement that describe the object </a:t>
            </a:r>
            <a:br>
              <a:rPr lang="en-US" dirty="0"/>
            </a:br>
            <a:r>
              <a:rPr lang="en-US" sz="2400" i="1" dirty="0"/>
              <a:t>Type == '</a:t>
            </a:r>
            <a:r>
              <a:rPr lang="en-US" sz="2400" i="1" dirty="0" err="1"/>
              <a:t>XCUIElementTypeButton</a:t>
            </a:r>
            <a:r>
              <a:rPr lang="en-US" sz="2400" i="1" dirty="0"/>
              <a:t>' AND value BEGINSWITH[c] '</a:t>
            </a:r>
            <a:r>
              <a:rPr lang="en-US" sz="2400" i="1" dirty="0" err="1"/>
              <a:t>bla</a:t>
            </a:r>
            <a:r>
              <a:rPr lang="en-US" sz="2400" i="1" dirty="0"/>
              <a:t>' AND visible == 1</a:t>
            </a:r>
          </a:p>
          <a:p>
            <a:r>
              <a:rPr lang="en-US" b="1" dirty="0" err="1"/>
              <a:t>classChain</a:t>
            </a:r>
            <a:r>
              <a:rPr lang="en-US" dirty="0"/>
              <a:t> is similar, with a different syntax and allows building a complete hierarchical statement.</a:t>
            </a:r>
          </a:p>
          <a:p>
            <a:pPr marL="0" indent="0">
              <a:buNone/>
            </a:pPr>
            <a:endParaRPr lang="en-US" i="1" dirty="0"/>
          </a:p>
          <a:p>
            <a:r>
              <a:rPr lang="en-US" dirty="0"/>
              <a:t>We will not delve into these 2 options as the simpler methods shown before are adequate for the need. Users who are already familiar with these advanced methods are free to use them. </a:t>
            </a:r>
            <a:br>
              <a:rPr lang="en-US" sz="2400" i="1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3A290A-88CA-473A-9545-42C010ACC0FF}" type="datetime1">
              <a:rPr lang="en-US" smtClean="0"/>
              <a:pPr>
                <a:defRPr/>
              </a:pPr>
              <a:t>12/10/2018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F8B37D-89E5-4F0F-B9F7-674BDC2B1E0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2015, Perfecto Mobile Ltd.  All Rights Reserved.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090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age result for confus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581" y="986117"/>
            <a:ext cx="4770753" cy="281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you confused?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974" y="1182688"/>
            <a:ext cx="7745976" cy="46609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It is simpler than it looks. Follow these guidelines: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Check your application. What attributes are defined for the elements?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Try to use either the object’s </a:t>
            </a:r>
            <a:r>
              <a:rPr lang="en-US" i="1" dirty="0"/>
              <a:t>identifier</a:t>
            </a:r>
            <a:r>
              <a:rPr lang="en-US" dirty="0"/>
              <a:t>, </a:t>
            </a:r>
            <a:r>
              <a:rPr lang="en-US" i="1" dirty="0"/>
              <a:t>name</a:t>
            </a:r>
            <a:r>
              <a:rPr lang="en-US" dirty="0"/>
              <a:t>, or </a:t>
            </a:r>
            <a:r>
              <a:rPr lang="en-US" i="1" dirty="0" err="1"/>
              <a:t>linkText</a:t>
            </a:r>
            <a:endParaRPr lang="en-US" i="1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the </a:t>
            </a:r>
            <a:r>
              <a:rPr lang="en-US" i="1" dirty="0" err="1"/>
              <a:t>className</a:t>
            </a:r>
            <a:r>
              <a:rPr lang="en-US" dirty="0"/>
              <a:t> if needed, just remember the element’s </a:t>
            </a:r>
            <a:r>
              <a:rPr lang="en-US" dirty="0" err="1"/>
              <a:t>className</a:t>
            </a:r>
            <a:r>
              <a:rPr lang="en-US" dirty="0"/>
              <a:t> is not unique.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Predicate &amp; </a:t>
            </a:r>
            <a:r>
              <a:rPr lang="en-US" err="1"/>
              <a:t>classChain</a:t>
            </a:r>
            <a:r>
              <a:rPr lang="en-US"/>
              <a:t> options are </a:t>
            </a:r>
            <a:r>
              <a:rPr lang="en-US" dirty="0"/>
              <a:t>for advanced users only.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3A290A-88CA-473A-9545-42C010ACC0FF}" type="datetime1">
              <a:rPr lang="en-US" smtClean="0"/>
              <a:pPr>
                <a:defRPr/>
              </a:pPr>
              <a:t>12/10/2018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F8B37D-89E5-4F0F-B9F7-674BDC2B1E0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2015, Perfecto Mobile Ltd.  All Rights Reserved.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244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3A290A-88CA-473A-9545-42C010ACC0FF}" type="datetime1">
              <a:rPr lang="en-US" smtClean="0"/>
              <a:pPr>
                <a:defRPr/>
              </a:pPr>
              <a:t>12/10/2018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F8B37D-89E5-4F0F-B9F7-674BDC2B1E0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2015, Perfecto Mobile Ltd.  All Rights Reserved. 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55894" y="5058697"/>
            <a:ext cx="7634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</a:rPr>
              <a:t>Picker Wheel Automation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169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Values in Picker wheel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852488"/>
            <a:ext cx="3321424" cy="590475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3A290A-88CA-473A-9545-42C010ACC0FF}" type="datetime1">
              <a:rPr lang="en-US" smtClean="0"/>
              <a:pPr>
                <a:defRPr/>
              </a:pPr>
              <a:t>12/10/2018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F8B37D-89E5-4F0F-B9F7-674BDC2B1E0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2015, Perfecto Mobile Ltd.  All Rights Reserved.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048872"/>
            <a:ext cx="797410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The Picker Wheel is commonly used in iOS for selecting dates and other data inputs.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There are 2 methods for interacting with the wheel, depending on how the element was developed: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Title For Row - The Picker Wheel values are defined as a String </a:t>
            </a:r>
            <a:br>
              <a:rPr lang="en-US" dirty="0"/>
            </a:br>
            <a:r>
              <a:rPr lang="en-US" dirty="0"/>
              <a:t>In this case a simple </a:t>
            </a:r>
            <a:r>
              <a:rPr lang="en-US" dirty="0" err="1"/>
              <a:t>SendKeys</a:t>
            </a:r>
            <a:r>
              <a:rPr lang="en-US" dirty="0"/>
              <a:t> method is sufficient</a:t>
            </a:r>
            <a:br>
              <a:rPr lang="en-US" dirty="0"/>
            </a:br>
            <a:r>
              <a:rPr lang="en-US" i="1" dirty="0" err="1"/>
              <a:t>element.SendKeys</a:t>
            </a:r>
            <a:r>
              <a:rPr lang="en-US" i="1" dirty="0"/>
              <a:t>("title");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View for Row - The Picker Wheel Values are defined as a view</a:t>
            </a:r>
            <a:br>
              <a:rPr lang="en-US" dirty="0"/>
            </a:br>
            <a:r>
              <a:rPr lang="en-US" dirty="0"/>
              <a:t>This requires scrolling to the required value</a:t>
            </a:r>
            <a:br>
              <a:rPr lang="en-US" dirty="0"/>
            </a:br>
            <a:r>
              <a:rPr lang="en-US" dirty="0"/>
              <a:t>See - </a:t>
            </a:r>
            <a:r>
              <a:rPr lang="en-US" dirty="0">
                <a:hlinkClick r:id="rId4"/>
              </a:rPr>
              <a:t>https://developers.perfectomobile.com/display/TT/PickerWheel+Automation</a:t>
            </a:r>
            <a:r>
              <a:rPr lang="en-US" dirty="0"/>
              <a:t>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23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6911788" cy="793750"/>
          </a:xfrm>
        </p:spPr>
        <p:txBody>
          <a:bodyPr/>
          <a:lstStyle/>
          <a:p>
            <a:r>
              <a:rPr lang="en-US" dirty="0"/>
              <a:t>Picker wheel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Show &amp; Run </a:t>
            </a:r>
            <a:r>
              <a:rPr lang="en-US" dirty="0"/>
              <a:t>the sample on the iOS Calendar app</a:t>
            </a:r>
          </a:p>
          <a:p>
            <a:r>
              <a:rPr lang="en-US" dirty="0"/>
              <a:t>We will be extending this sample in the assignment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3A290A-88CA-473A-9545-42C010ACC0FF}" type="datetime1">
              <a:rPr lang="en-US" smtClean="0"/>
              <a:pPr>
                <a:defRPr/>
              </a:pPr>
              <a:t>12/10/2018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F8B37D-89E5-4F0F-B9F7-674BDC2B1E0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2015, Perfecto Mobile Ltd.  All Rights Reserved.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015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3A290A-88CA-473A-9545-42C010ACC0FF}" type="datetime1">
              <a:rPr lang="en-US" smtClean="0"/>
              <a:pPr>
                <a:defRPr/>
              </a:pPr>
              <a:t>12/10/2018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F8B37D-89E5-4F0F-B9F7-674BDC2B1E0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2015, Perfecto Mobile Ltd.  All Rights Reserved. 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2" y="0"/>
            <a:ext cx="12192000" cy="70148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9282" y="5313899"/>
            <a:ext cx="6750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Multi Language &amp; Region</a:t>
            </a:r>
          </a:p>
        </p:txBody>
      </p:sp>
    </p:spTree>
    <p:extLst>
      <p:ext uri="{BB962C8B-B14F-4D97-AF65-F5344CB8AC3E}">
        <p14:creationId xmlns:p14="http://schemas.microsoft.com/office/powerpoint/2010/main" val="386627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 Region &amp; Language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Applications that have a global customer base are available in many languages.</a:t>
            </a:r>
          </a:p>
          <a:p>
            <a:r>
              <a:rPr lang="en-US" dirty="0"/>
              <a:t>Setting the language &amp; region is easily done through the capabilities and provides the ability to run tests for the entire install base. </a:t>
            </a:r>
          </a:p>
          <a:p>
            <a:r>
              <a:rPr lang="en-US" dirty="0"/>
              <a:t>This is an iOS only feature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800" dirty="0" err="1">
                <a:latin typeface="Consolas" panose="020B0609020204030204" pitchFamily="49" charset="0"/>
              </a:rPr>
              <a:t>capabilities.SetCapability</a:t>
            </a:r>
            <a:r>
              <a:rPr lang="en-US" sz="1800" dirty="0">
                <a:latin typeface="Consolas" panose="020B0609020204030204" pitchFamily="49" charset="0"/>
              </a:rPr>
              <a:t>("language", "es"); // language is Spanish </a:t>
            </a:r>
            <a:r>
              <a:rPr lang="en-US" sz="1800" dirty="0" err="1">
                <a:latin typeface="Consolas" panose="020B0609020204030204" pitchFamily="49" charset="0"/>
              </a:rPr>
              <a:t>capabilities.SetCapability</a:t>
            </a:r>
            <a:r>
              <a:rPr lang="en-US" sz="1800" dirty="0">
                <a:latin typeface="Consolas" panose="020B0609020204030204" pitchFamily="49" charset="0"/>
              </a:rPr>
              <a:t>("locale", "</a:t>
            </a:r>
            <a:r>
              <a:rPr lang="en-US" sz="1800" dirty="0" err="1">
                <a:latin typeface="Consolas" panose="020B0609020204030204" pitchFamily="49" charset="0"/>
              </a:rPr>
              <a:t>es_UY</a:t>
            </a:r>
            <a:r>
              <a:rPr lang="en-US" sz="1800" dirty="0">
                <a:latin typeface="Consolas" panose="020B0609020204030204" pitchFamily="49" charset="0"/>
              </a:rPr>
              <a:t>"); // region is (Uruguay)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3A290A-88CA-473A-9545-42C010ACC0FF}" type="datetime1">
              <a:rPr lang="en-US" smtClean="0"/>
              <a:pPr>
                <a:defRPr/>
              </a:pPr>
              <a:t>12/10/2018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F8B37D-89E5-4F0F-B9F7-674BDC2B1E0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2015, Perfecto Mobile Ltd.  All Rights Reserved.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122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Source Sans Pro"/>
                <a:ea typeface="Source Sans Pro"/>
                <a:cs typeface="Source Sans Pro"/>
              </a:rPr>
              <a:t>Agenda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Locators in iOS </a:t>
            </a:r>
          </a:p>
          <a:p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PickerWheel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Automation </a:t>
            </a:r>
          </a:p>
          <a:p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Multi region &amp; Language Testing </a:t>
            </a:r>
          </a:p>
          <a:p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04C3D9E-78F1-FA42-9674-3230DE19CCFD}" type="datetime1">
              <a:rPr lang="en-US" smtClean="0"/>
              <a:pPr>
                <a:defRPr/>
              </a:pPr>
              <a:t>12/10/2018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8EC54B-447A-43FA-81EE-A40626DA394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2015, Perfecto Mobile Ltd.  All Rights Reserved.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3A290A-88CA-473A-9545-42C010ACC0FF}" type="datetime1">
              <a:rPr lang="en-US" smtClean="0"/>
              <a:pPr>
                <a:defRPr/>
              </a:pPr>
              <a:t>12/10/2018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F8B37D-89E5-4F0F-B9F7-674BDC2B1E0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2015, Perfecto Mobile Ltd.  All Rights Reserved. 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8753"/>
            <a:ext cx="12191999" cy="68813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8871" y="5311588"/>
            <a:ext cx="6427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Robust iOS Executions</a:t>
            </a:r>
          </a:p>
        </p:txBody>
      </p:sp>
    </p:spTree>
    <p:extLst>
      <p:ext uri="{BB962C8B-B14F-4D97-AF65-F5344CB8AC3E}">
        <p14:creationId xmlns:p14="http://schemas.microsoft.com/office/powerpoint/2010/main" val="1092121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7046259" cy="793750"/>
          </a:xfrm>
        </p:spPr>
        <p:txBody>
          <a:bodyPr/>
          <a:lstStyle/>
          <a:p>
            <a:r>
              <a:rPr lang="en-US" dirty="0"/>
              <a:t>Robust iOS Tests </a:t>
            </a:r>
            <a:r>
              <a:rPr lang="mr-IN" dirty="0"/>
              <a:t>–</a:t>
            </a:r>
            <a:r>
              <a:rPr lang="en-US" dirty="0"/>
              <a:t> Execution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iOS driver develops memory issues on the device during long executions. To avoid this problem Perfecto recommends: </a:t>
            </a:r>
          </a:p>
          <a:p>
            <a:pPr lvl="1"/>
            <a:r>
              <a:rPr lang="en-US" b="1" dirty="0"/>
              <a:t>Split test executions into shorter driver sessions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For customers using only</a:t>
            </a:r>
            <a:r>
              <a:rPr lang="en-US" b="1" dirty="0"/>
              <a:t> iPad Pro or iPhone 7 or newer devices </a:t>
            </a:r>
            <a:r>
              <a:rPr lang="en-US" dirty="0"/>
              <a:t>driver sessions </a:t>
            </a:r>
            <a:r>
              <a:rPr lang="en-US" b="1" dirty="0"/>
              <a:t>should not exceed 2 hours</a:t>
            </a:r>
            <a:endParaRPr lang="en-US" dirty="0"/>
          </a:p>
          <a:p>
            <a:pPr lvl="1"/>
            <a:r>
              <a:rPr lang="en-US" dirty="0"/>
              <a:t>For customers running tests also on older devices, driver sessions </a:t>
            </a:r>
            <a:r>
              <a:rPr lang="en-US" b="1" dirty="0"/>
              <a:t>should not exceed 1 hour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term </a:t>
            </a:r>
            <a:r>
              <a:rPr lang="en-US" b="1" i="1" dirty="0"/>
              <a:t>driver session </a:t>
            </a:r>
            <a:r>
              <a:rPr lang="en-US" dirty="0"/>
              <a:t>refers to the time period from the point of </a:t>
            </a:r>
            <a:r>
              <a:rPr lang="en-US" dirty="0" err="1"/>
              <a:t>IOSDriver</a:t>
            </a:r>
            <a:r>
              <a:rPr lang="en-US" dirty="0"/>
              <a:t> creation until the point in which driver is </a:t>
            </a:r>
            <a:r>
              <a:rPr lang="en-US" i="1" dirty="0"/>
              <a:t>closed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3A290A-88CA-473A-9545-42C010ACC0FF}" type="datetime1">
              <a:rPr lang="en-US" smtClean="0"/>
              <a:pPr>
                <a:defRPr/>
              </a:pPr>
              <a:t>12/10/2018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F8B37D-89E5-4F0F-B9F7-674BDC2B1E0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2015, Perfecto Mobile Ltd.  All Rights Reserved.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40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08621"/>
            <a:ext cx="10972800" cy="5292287"/>
          </a:xfrm>
        </p:spPr>
        <p:txBody>
          <a:bodyPr>
            <a:normAutofit/>
          </a:bodyPr>
          <a:lstStyle/>
          <a:p>
            <a:r>
              <a:rPr lang="en-US" dirty="0"/>
              <a:t>​Finding elements - </a:t>
            </a:r>
            <a:r>
              <a:rPr lang="en-US" dirty="0">
                <a:hlinkClick r:id="rId3"/>
              </a:rPr>
              <a:t>https://developers.perfectomobile.com/display/TT/Finding+Elements+on+XCUITest+devices</a:t>
            </a:r>
            <a:r>
              <a:rPr lang="en-US" dirty="0"/>
              <a:t> </a:t>
            </a:r>
          </a:p>
          <a:p>
            <a:r>
              <a:rPr lang="en-US" dirty="0" err="1"/>
              <a:t>XCUITest</a:t>
            </a:r>
            <a:r>
              <a:rPr lang="en-US" dirty="0"/>
              <a:t> Automation - </a:t>
            </a:r>
            <a:r>
              <a:rPr lang="en-US" dirty="0">
                <a:hlinkClick r:id="rId4"/>
              </a:rPr>
              <a:t>https://developers.perfectomobile.com/display/TT/XCUITest+Automation</a:t>
            </a:r>
            <a:r>
              <a:rPr lang="en-US" dirty="0"/>
              <a:t> </a:t>
            </a:r>
          </a:p>
          <a:p>
            <a:r>
              <a:rPr lang="en-US" dirty="0"/>
              <a:t>Predicate Queries - </a:t>
            </a:r>
            <a:r>
              <a:rPr lang="en-US" dirty="0">
                <a:hlinkClick r:id="rId5"/>
              </a:rPr>
              <a:t>https://github.com/facebook/WebDriverAgent/wiki/Predicate-Queries-Construction-Rules</a:t>
            </a:r>
            <a:r>
              <a:rPr lang="en-US" dirty="0"/>
              <a:t> </a:t>
            </a:r>
          </a:p>
          <a:p>
            <a:r>
              <a:rPr lang="en-US" dirty="0"/>
              <a:t>Picker Wheel - </a:t>
            </a:r>
            <a:r>
              <a:rPr lang="en-US" dirty="0">
                <a:hlinkClick r:id="rId6"/>
              </a:rPr>
              <a:t>https://developers.perfectomobile.com/display/TT/PickerWheel+Automation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59664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Extend the calendar sample and add the following to it:</a:t>
            </a:r>
          </a:p>
          <a:p>
            <a:pPr lvl="1"/>
            <a:r>
              <a:rPr lang="en-US" dirty="0"/>
              <a:t>A monthly Event</a:t>
            </a:r>
          </a:p>
          <a:p>
            <a:pPr lvl="2"/>
            <a:r>
              <a:rPr lang="en-US" dirty="0"/>
              <a:t>Add end date a year and 3 months ahead. </a:t>
            </a:r>
          </a:p>
          <a:p>
            <a:pPr lvl="1"/>
            <a:r>
              <a:rPr lang="en-US" dirty="0"/>
              <a:t>Event Ends at 11:15</a:t>
            </a:r>
          </a:p>
          <a:p>
            <a:pPr lvl="1"/>
            <a:r>
              <a:rPr lang="en-US" dirty="0"/>
              <a:t>Add travel time of 2 hours to the event.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3A290A-88CA-473A-9545-42C010ACC0FF}" type="datetime1">
              <a:rPr lang="en-US" smtClean="0"/>
              <a:pPr>
                <a:defRPr/>
              </a:pPr>
              <a:t>12/10/2018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F8B37D-89E5-4F0F-B9F7-674BDC2B1E0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2015, Perfecto Mobile Ltd.  All Rights Reserved.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100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852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024" y="5015754"/>
            <a:ext cx="3831877" cy="169827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38252" y="2184247"/>
            <a:ext cx="10027629" cy="1384995"/>
          </a:xfrm>
          <a:prstGeom prst="rect">
            <a:avLst/>
          </a:prstGeom>
          <a:noFill/>
          <a:effectLst>
            <a:outerShdw blurRad="88900" dist="50800" dir="30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kern="0" dirty="0">
                <a:solidFill>
                  <a:prstClr val="white"/>
                </a:solidFill>
                <a:latin typeface="OfficinaSanITCBol" panose="02000806040000020004" pitchFamily="2" charset="0"/>
              </a:rPr>
              <a:t>Thank You</a:t>
            </a:r>
          </a:p>
          <a:p>
            <a:pPr algn="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 dirty="0">
              <a:solidFill>
                <a:prstClr val="white"/>
              </a:solidFill>
              <a:latin typeface="OfficinaSanITCBol" panose="020008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043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3950546" y="3277608"/>
            <a:ext cx="6056432" cy="53243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90847" y="5018567"/>
            <a:ext cx="7697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Locators &amp; IOS</a:t>
            </a:r>
          </a:p>
        </p:txBody>
      </p:sp>
    </p:spTree>
    <p:extLst>
      <p:ext uri="{BB962C8B-B14F-4D97-AF65-F5344CB8AC3E}">
        <p14:creationId xmlns:p14="http://schemas.microsoft.com/office/powerpoint/2010/main" val="950142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XPath &amp; 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no longer recommended using the </a:t>
            </a:r>
            <a:r>
              <a:rPr lang="en-US" b="1" i="1" dirty="0" err="1"/>
              <a:t>FindElementByXPath</a:t>
            </a:r>
            <a:r>
              <a:rPr lang="en-US" b="1" i="1" dirty="0"/>
              <a:t>()</a:t>
            </a:r>
            <a:r>
              <a:rPr lang="en-US" dirty="0"/>
              <a:t> method for iOS Devices running iOS 10 or later.</a:t>
            </a:r>
          </a:p>
          <a:p>
            <a:r>
              <a:rPr lang="en-US" dirty="0"/>
              <a:t>Apple has released a new test automation infrastructure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XCUITest</a:t>
            </a:r>
            <a:endParaRPr lang="en-US" dirty="0"/>
          </a:p>
          <a:p>
            <a:r>
              <a:rPr lang="en-US" dirty="0"/>
              <a:t>XPath queries on iOS 11+ will be slow &amp; may cause performance issues</a:t>
            </a:r>
          </a:p>
          <a:p>
            <a:r>
              <a:rPr lang="en-US" dirty="0"/>
              <a:t>Fortunately, Appium offers different </a:t>
            </a:r>
            <a:r>
              <a:rPr lang="en-US" b="1" dirty="0" err="1"/>
              <a:t>FindElement</a:t>
            </a:r>
            <a:r>
              <a:rPr lang="en-US" dirty="0"/>
              <a:t> flavors</a:t>
            </a:r>
          </a:p>
          <a:p>
            <a:r>
              <a:rPr lang="en-US" dirty="0"/>
              <a:t>Creating custom locators for iOS with the correct strategies is fast &amp; reliable.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3A290A-88CA-473A-9545-42C010ACC0FF}" type="datetime1">
              <a:rPr lang="en-US" smtClean="0"/>
              <a:pPr>
                <a:defRPr/>
              </a:pPr>
              <a:t>12/10/2018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F8B37D-89E5-4F0F-B9F7-674BDC2B1E0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2015, Perfecto Mobile Ltd.  All Rights Reserved.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854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Alternative is </a:t>
            </a:r>
            <a:r>
              <a:rPr lang="mr-IN" dirty="0"/>
              <a:t>…</a:t>
            </a:r>
            <a:r>
              <a:rPr lang="en-US" dirty="0"/>
              <a:t>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several alternatives to XPath</a:t>
            </a:r>
          </a:p>
          <a:p>
            <a:r>
              <a:rPr lang="en-US" dirty="0"/>
              <a:t>All are similar and contain the same basic principle </a:t>
            </a:r>
            <a:r>
              <a:rPr lang="mr-IN" dirty="0"/>
              <a:t>–</a:t>
            </a:r>
            <a:r>
              <a:rPr lang="en-US" dirty="0"/>
              <a:t> identifying an element in a short readable way. </a:t>
            </a:r>
          </a:p>
          <a:p>
            <a:r>
              <a:rPr lang="en-US" dirty="0"/>
              <a:t>The various options are dependent on the application being tested. </a:t>
            </a:r>
          </a:p>
          <a:p>
            <a:pPr lvl="1"/>
            <a:r>
              <a:rPr lang="en-US" dirty="0"/>
              <a:t>For ID’s to be identified they must exist in the code</a:t>
            </a:r>
          </a:p>
          <a:p>
            <a:r>
              <a:rPr lang="en-US" dirty="0"/>
              <a:t>We will look at the options in order of performance.</a:t>
            </a:r>
          </a:p>
          <a:p>
            <a:r>
              <a:rPr lang="en-US" dirty="0"/>
              <a:t>Remember </a:t>
            </a:r>
            <a:r>
              <a:rPr lang="mr-IN" dirty="0"/>
              <a:t>…</a:t>
            </a:r>
            <a:r>
              <a:rPr lang="en-US" dirty="0"/>
              <a:t> study your application before deciding on the method to use.</a:t>
            </a:r>
          </a:p>
          <a:p>
            <a:pPr lvl="1"/>
            <a:r>
              <a:rPr lang="en-US" dirty="0"/>
              <a:t>You can choose more than one!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3A290A-88CA-473A-9545-42C010ACC0FF}" type="datetime1">
              <a:rPr lang="en-US" smtClean="0"/>
              <a:pPr>
                <a:defRPr/>
              </a:pPr>
              <a:t>12/10/2018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F8B37D-89E5-4F0F-B9F7-674BDC2B1E0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2015, Perfecto Mobile Ltd.  All Rights Reserved.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76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D551A-AC4B-4FC5-9927-B5D975395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</a:t>
            </a:r>
            <a:r>
              <a:rPr lang="en-US" dirty="0" err="1"/>
              <a:t>FindElement</a:t>
            </a:r>
            <a:r>
              <a:rPr lang="en-US" dirty="0"/>
              <a:t>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5AB19-9501-407B-93CA-4DCC8F51A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2688"/>
            <a:ext cx="10515600" cy="5141912"/>
          </a:xfrm>
        </p:spPr>
        <p:txBody>
          <a:bodyPr/>
          <a:lstStyle/>
          <a:p>
            <a:r>
              <a:rPr lang="en-US" dirty="0"/>
              <a:t>Appium offers different </a:t>
            </a:r>
            <a:r>
              <a:rPr lang="en-US" i="1" dirty="0"/>
              <a:t>By</a:t>
            </a:r>
            <a:r>
              <a:rPr lang="en-US" dirty="0"/>
              <a:t> options for the </a:t>
            </a:r>
            <a:r>
              <a:rPr lang="en-US" b="1" dirty="0" err="1"/>
              <a:t>FindElement</a:t>
            </a:r>
            <a:r>
              <a:rPr lang="en-US" dirty="0"/>
              <a:t>, in addition to the </a:t>
            </a:r>
            <a:r>
              <a:rPr lang="en-US" i="1" dirty="0" err="1"/>
              <a:t>By.Xpath</a:t>
            </a:r>
            <a:r>
              <a:rPr lang="en-US" i="1" dirty="0"/>
              <a:t> </a:t>
            </a:r>
            <a:r>
              <a:rPr lang="en-US" dirty="0"/>
              <a:t>option.</a:t>
            </a:r>
          </a:p>
          <a:p>
            <a:r>
              <a:rPr lang="en-US" dirty="0"/>
              <a:t>Basic Alternatives</a:t>
            </a:r>
          </a:p>
          <a:p>
            <a:pPr lvl="1"/>
            <a:r>
              <a:rPr lang="en-US" b="1" dirty="0" err="1"/>
              <a:t>FindElementByClassName</a:t>
            </a:r>
            <a:r>
              <a:rPr lang="en-US" dirty="0"/>
              <a:t>() – uses the elements class name, e.g. </a:t>
            </a:r>
            <a:r>
              <a:rPr lang="en-US" i="1" dirty="0" err="1"/>
              <a:t>XCUIElementTypeButton</a:t>
            </a:r>
            <a:r>
              <a:rPr lang="en-US" i="1" dirty="0"/>
              <a:t>.</a:t>
            </a:r>
          </a:p>
          <a:p>
            <a:pPr lvl="1"/>
            <a:r>
              <a:rPr lang="en-US" b="1" dirty="0" err="1"/>
              <a:t>FindElementByName</a:t>
            </a:r>
            <a:r>
              <a:rPr lang="en-US" dirty="0"/>
              <a:t>() or </a:t>
            </a:r>
            <a:r>
              <a:rPr lang="en-US" b="1" dirty="0" err="1"/>
              <a:t>FindElementByAccessibilityID</a:t>
            </a:r>
            <a:r>
              <a:rPr lang="en-US" dirty="0"/>
              <a:t>() – both use the </a:t>
            </a:r>
            <a:r>
              <a:rPr lang="en-US" i="1" dirty="0"/>
              <a:t>identifier</a:t>
            </a:r>
            <a:r>
              <a:rPr lang="en-US" dirty="0"/>
              <a:t> property of the element.</a:t>
            </a:r>
          </a:p>
          <a:p>
            <a:pPr lvl="1"/>
            <a:r>
              <a:rPr lang="en-US" b="1" dirty="0" err="1"/>
              <a:t>FindElementByLinkText</a:t>
            </a:r>
            <a:r>
              <a:rPr lang="en-US" dirty="0"/>
              <a:t>() – uses the </a:t>
            </a:r>
            <a:r>
              <a:rPr lang="en-US" i="1" dirty="0"/>
              <a:t>label</a:t>
            </a:r>
            <a:r>
              <a:rPr lang="en-US" dirty="0"/>
              <a:t> property value of the element.</a:t>
            </a:r>
          </a:p>
          <a:p>
            <a:r>
              <a:rPr lang="en-US" dirty="0"/>
              <a:t>Advanced Alternatives</a:t>
            </a:r>
          </a:p>
          <a:p>
            <a:pPr lvl="1"/>
            <a:r>
              <a:rPr lang="en-US" b="1" dirty="0" err="1"/>
              <a:t>FindElementByIosNSPredicate</a:t>
            </a:r>
            <a:r>
              <a:rPr lang="en-US" dirty="0"/>
              <a:t>() – supports logical combinations of search criteria.</a:t>
            </a:r>
          </a:p>
          <a:p>
            <a:pPr lvl="1"/>
            <a:r>
              <a:rPr lang="en-US" b="1" dirty="0" err="1"/>
              <a:t>FindElementByClassChain</a:t>
            </a:r>
            <a:r>
              <a:rPr lang="en-US" dirty="0"/>
              <a:t>() – supports chaining of search criteria to search for children of an element.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54D9A-6272-4A0A-AE02-157B92692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3A290A-88CA-473A-9545-42C010ACC0FF}" type="datetime1">
              <a:rPr lang="en-US" smtClean="0"/>
              <a:pPr>
                <a:defRPr/>
              </a:pPr>
              <a:t>12/10/2018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1BECF2-3901-4730-A070-6022AEE413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F8B37D-89E5-4F0F-B9F7-674BDC2B1E0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8E467-B3CA-4F47-9BAB-CB2AE946AAA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2015, Perfecto Mobile Ltd.  All Rights Reserved.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332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Object Spy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9861"/>
            <a:ext cx="3581400" cy="4660900"/>
          </a:xfrm>
        </p:spPr>
        <p:txBody>
          <a:bodyPr/>
          <a:lstStyle/>
          <a:p>
            <a:r>
              <a:rPr lang="en-US" dirty="0"/>
              <a:t>The Spy contains the info we need</a:t>
            </a:r>
          </a:p>
          <a:p>
            <a:r>
              <a:rPr lang="en-US" dirty="0"/>
              <a:t>We need to use it in a new way.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3A290A-88CA-473A-9545-42C010ACC0FF}" type="datetime1">
              <a:rPr lang="en-US" smtClean="0"/>
              <a:pPr>
                <a:defRPr/>
              </a:pPr>
              <a:t>12/10/2018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F8B37D-89E5-4F0F-B9F7-674BDC2B1E0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2015, Perfecto Mobile Ltd.  All Rights Reserved. 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452" y="455613"/>
            <a:ext cx="7933548" cy="568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871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153400" cy="793750"/>
          </a:xfrm>
        </p:spPr>
        <p:txBody>
          <a:bodyPr/>
          <a:lstStyle/>
          <a:p>
            <a:r>
              <a:rPr lang="en-US" dirty="0"/>
              <a:t>Why are </a:t>
            </a:r>
            <a:r>
              <a:rPr lang="en-US"/>
              <a:t>there different methods?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look at several strategies for identifying objects</a:t>
            </a:r>
          </a:p>
          <a:p>
            <a:r>
              <a:rPr lang="en-US" dirty="0"/>
              <a:t>There are multiple options because Appium supports it &amp; the best fit depends on how the application is written.</a:t>
            </a:r>
          </a:p>
          <a:p>
            <a:r>
              <a:rPr lang="en-US" dirty="0"/>
              <a:t>The strategies are presented in order of performance</a:t>
            </a:r>
          </a:p>
          <a:p>
            <a:r>
              <a:rPr lang="en-US" dirty="0"/>
              <a:t>Any one you select will be fine and superior to XPath</a:t>
            </a:r>
          </a:p>
          <a:p>
            <a:r>
              <a:rPr lang="en-US" dirty="0"/>
              <a:t>Learn your app before you start</a:t>
            </a:r>
          </a:p>
          <a:p>
            <a:r>
              <a:rPr lang="en-US" dirty="0"/>
              <a:t>Remember that you can use multiple strategies!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3A290A-88CA-473A-9545-42C010ACC0FF}" type="datetime1">
              <a:rPr lang="en-US" smtClean="0"/>
              <a:pPr>
                <a:defRPr/>
              </a:pPr>
              <a:t>12/10/2018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F8B37D-89E5-4F0F-B9F7-674BDC2B1E0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2015, Perfecto Mobile Ltd.  All Rights Reserved.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903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className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className</a:t>
            </a:r>
            <a:r>
              <a:rPr lang="en-US" dirty="0"/>
              <a:t> identifies the object according to the class</a:t>
            </a:r>
          </a:p>
          <a:p>
            <a:r>
              <a:rPr lang="en-US" dirty="0"/>
              <a:t>The class, e.g. </a:t>
            </a:r>
            <a:r>
              <a:rPr lang="en-US" i="1" dirty="0" err="1"/>
              <a:t>XCUIElementTypeButton</a:t>
            </a:r>
            <a:r>
              <a:rPr lang="en-US" i="1" dirty="0"/>
              <a:t>, </a:t>
            </a:r>
            <a:r>
              <a:rPr lang="en-US" dirty="0"/>
              <a:t>is frequently NOT Unique.</a:t>
            </a:r>
            <a:endParaRPr lang="en-US" i="1" dirty="0"/>
          </a:p>
          <a:p>
            <a:r>
              <a:rPr lang="en-US" dirty="0"/>
              <a:t>The identification is therefore per page e.g. </a:t>
            </a:r>
          </a:p>
          <a:p>
            <a:pPr lvl="1"/>
            <a:r>
              <a:rPr lang="en-US" dirty="0"/>
              <a:t>If you are looking for the 2</a:t>
            </a:r>
            <a:r>
              <a:rPr lang="en-US" baseline="30000" dirty="0"/>
              <a:t>nd</a:t>
            </a:r>
            <a:r>
              <a:rPr lang="en-US" dirty="0"/>
              <a:t> button on the page you can</a:t>
            </a:r>
          </a:p>
          <a:p>
            <a:pPr lvl="2"/>
            <a:r>
              <a:rPr lang="en-US" dirty="0"/>
              <a:t>Get the list of elements with that class with the </a:t>
            </a:r>
            <a:r>
              <a:rPr lang="en-US" i="1" dirty="0" err="1"/>
              <a:t>FindElement</a:t>
            </a:r>
            <a:r>
              <a:rPr lang="en-US" b="1" i="1" dirty="0" err="1"/>
              <a:t>s</a:t>
            </a:r>
            <a:r>
              <a:rPr lang="en-US" b="1" i="1" dirty="0"/>
              <a:t> </a:t>
            </a:r>
            <a:r>
              <a:rPr lang="en-US" dirty="0"/>
              <a:t>method </a:t>
            </a:r>
          </a:p>
          <a:p>
            <a:pPr lvl="2"/>
            <a:r>
              <a:rPr lang="en-US" dirty="0"/>
              <a:t>Then select the required object, by indexing into the list.</a:t>
            </a:r>
          </a:p>
          <a:p>
            <a:r>
              <a:rPr lang="en-US" dirty="0"/>
              <a:t>The main disadvantage is dependency of the object to the relationship to other objects in the page.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3A290A-88CA-473A-9545-42C010ACC0FF}" type="datetime1">
              <a:rPr lang="en-US" smtClean="0"/>
              <a:pPr>
                <a:defRPr/>
              </a:pPr>
              <a:t>12/10/2018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F8B37D-89E5-4F0F-B9F7-674BDC2B1E0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2015, Perfecto Mobile Ltd.  All Rights Reserved.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711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rfecto PPT Template 2015 (Final V2) [Read-Only] [Compatibility Mode]" id="{D88DBAD1-30E3-4522-968E-13C9AAB7B849}" vid="{21A82FAB-E401-4109-BAF0-D3C4AD6C4DF2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F57156958355419010BEEBB08A0EAB" ma:contentTypeVersion="5" ma:contentTypeDescription="Create a new document." ma:contentTypeScope="" ma:versionID="a3fa2694c457f8689098dc86a52d0c99">
  <xsd:schema xmlns:xsd="http://www.w3.org/2001/XMLSchema" xmlns:xs="http://www.w3.org/2001/XMLSchema" xmlns:p="http://schemas.microsoft.com/office/2006/metadata/properties" xmlns:ns2="1d7dca9a-e7fe-4e70-b427-b999408283d8" xmlns:ns3="3a13d125-ada3-46fb-a8f2-bcc2bdd31529" xmlns:ns4="b39354ad-55e5-406b-bc55-b3dc027a4d5e" targetNamespace="http://schemas.microsoft.com/office/2006/metadata/properties" ma:root="true" ma:fieldsID="445ecd74fc34824df08da6138b1fc383" ns2:_="" ns3:_="" ns4:_="">
    <xsd:import namespace="1d7dca9a-e7fe-4e70-b427-b999408283d8"/>
    <xsd:import namespace="3a13d125-ada3-46fb-a8f2-bcc2bdd31529"/>
    <xsd:import namespace="b39354ad-55e5-406b-bc55-b3dc027a4d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7dca9a-e7fe-4e70-b427-b999408283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13d125-ada3-46fb-a8f2-bcc2bdd3152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9354ad-55e5-406b-bc55-b3dc027a4d5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A492F8-CCAC-45ED-AC2F-05FF0460C870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1d7dca9a-e7fe-4e70-b427-b999408283d8"/>
    <ds:schemaRef ds:uri="http://schemas.microsoft.com/office/infopath/2007/PartnerControls"/>
    <ds:schemaRef ds:uri="http://purl.org/dc/terms/"/>
    <ds:schemaRef ds:uri="3a13d125-ada3-46fb-a8f2-bcc2bdd31529"/>
    <ds:schemaRef ds:uri="http://schemas.openxmlformats.org/package/2006/metadata/core-properties"/>
    <ds:schemaRef ds:uri="b39354ad-55e5-406b-bc55-b3dc027a4d5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F6485D1-3B25-415F-B197-0D232BCAB6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5A90DC-ACF8-45EC-A073-8DC230A63A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7dca9a-e7fe-4e70-b427-b999408283d8"/>
    <ds:schemaRef ds:uri="3a13d125-ada3-46fb-a8f2-bcc2bdd31529"/>
    <ds:schemaRef ds:uri="b39354ad-55e5-406b-bc55-b3dc027a4d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Perfecto</Template>
  <TotalTime>13981</TotalTime>
  <Words>1463</Words>
  <Application>Microsoft Office PowerPoint</Application>
  <PresentationFormat>Widescreen</PresentationFormat>
  <Paragraphs>205</Paragraphs>
  <Slides>24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Calibri</vt:lpstr>
      <vt:lpstr>Calibri Light</vt:lpstr>
      <vt:lpstr>Consolas</vt:lpstr>
      <vt:lpstr>Mangal</vt:lpstr>
      <vt:lpstr>OfficinaSanITCBol</vt:lpstr>
      <vt:lpstr>Sosa Regular</vt:lpstr>
      <vt:lpstr>Source Sans Pro</vt:lpstr>
      <vt:lpstr>Source Sans Pro Semibold</vt:lpstr>
      <vt:lpstr>Office Theme</vt:lpstr>
      <vt:lpstr>1_Office Theme</vt:lpstr>
      <vt:lpstr>PowerPoint Presentation</vt:lpstr>
      <vt:lpstr>Agenda</vt:lpstr>
      <vt:lpstr>PowerPoint Presentation</vt:lpstr>
      <vt:lpstr>XPath &amp; iOS</vt:lpstr>
      <vt:lpstr>The Alternative is …. </vt:lpstr>
      <vt:lpstr>Other FindElement Types</vt:lpstr>
      <vt:lpstr>Using the Object Spy</vt:lpstr>
      <vt:lpstr>Why are there different methods?</vt:lpstr>
      <vt:lpstr>className</vt:lpstr>
      <vt:lpstr>Identifier</vt:lpstr>
      <vt:lpstr>Name</vt:lpstr>
      <vt:lpstr>linkText</vt:lpstr>
      <vt:lpstr>Advanced Methods </vt:lpstr>
      <vt:lpstr>Are you confused? </vt:lpstr>
      <vt:lpstr>PowerPoint Presentation</vt:lpstr>
      <vt:lpstr>Selecting Values in Picker wheel </vt:lpstr>
      <vt:lpstr>Picker wheel Sample</vt:lpstr>
      <vt:lpstr>PowerPoint Presentation</vt:lpstr>
      <vt:lpstr>Multi Region &amp; Language Testing</vt:lpstr>
      <vt:lpstr>PowerPoint Presentation</vt:lpstr>
      <vt:lpstr>Robust iOS Tests – Execution Time</vt:lpstr>
      <vt:lpstr>Resources</vt:lpstr>
      <vt:lpstr>Assignment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RWD and Appium Testing</dc:title>
  <dc:creator>Yaacov Weingarten</dc:creator>
  <cp:lastModifiedBy>Yaacov Weingarten</cp:lastModifiedBy>
  <cp:revision>463</cp:revision>
  <dcterms:created xsi:type="dcterms:W3CDTF">2015-10-07T12:57:21Z</dcterms:created>
  <dcterms:modified xsi:type="dcterms:W3CDTF">2018-12-10T09:21:12Z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0x01010088F57156958355419010BEEBB08A0EAB</vt:lpwstr>
  </property>
</Properties>
</file>